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74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5" r:id="rId18"/>
  </p:sldIdLst>
  <p:sldSz cx="9144000" cy="6858000" type="screen4x3"/>
  <p:notesSz cx="6858000" cy="9144000"/>
  <p:embeddedFontLst>
    <p:embeddedFont>
      <p:font typeface="Calibri Light" panose="020F0302020204030204" pitchFamily="34" charset="0"/>
      <p:regular r:id="rId20"/>
      <p:italic r:id="rId21"/>
    </p:embeddedFont>
    <p:embeddedFont>
      <p:font typeface="Cordia New" panose="020B0304020202020204" pitchFamily="34" charset="-34"/>
      <p:regular r:id="rId22"/>
      <p:bold r:id="rId23"/>
      <p:italic r:id="rId24"/>
      <p:boldItalic r:id="rId25"/>
    </p:embeddedFont>
    <p:embeddedFont>
      <p:font typeface="Mangal" panose="02040503050203030202" pitchFamily="18" charset="0"/>
      <p:regular r:id="rId26"/>
      <p:bold r:id="rId27"/>
    </p:embeddedFont>
    <p:embeddedFont>
      <p:font typeface="Segoe UI" panose="020B0502040204020203" pitchFamily="34" charset="0"/>
      <p:regular r:id="rId28"/>
      <p:bold r:id="rId29"/>
      <p:italic r:id="rId30"/>
      <p:boldItalic r:id="rId31"/>
    </p:embeddedFont>
    <p:embeddedFont>
      <p:font typeface="Cachet Pro Book" panose="020B0506030504020203" pitchFamily="34" charset="0"/>
      <p:regular r:id="rId32"/>
      <p:bold r:id="rId33"/>
    </p:embeddedFont>
    <p:embeddedFont>
      <p:font typeface="Cambria" panose="02040503050406030204" pitchFamily="18" charset="0"/>
      <p:regular r:id="rId34"/>
      <p:bold r:id="rId35"/>
      <p:italic r:id="rId36"/>
      <p:boldItalic r:id="rId37"/>
    </p:embeddedFont>
    <p:embeddedFont>
      <p:font typeface="Corbel" panose="020B0503020204020204" pitchFamily="34" charset="0"/>
      <p:regular r:id="rId38"/>
      <p:bold r:id="rId39"/>
      <p:italic r:id="rId40"/>
      <p:boldItalic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00F00"/>
    <a:srgbClr val="BF31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1426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font" Target="fonts/font20.fntdata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font" Target="fonts/font23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10.fntdata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font" Target="fonts/font21.fntdata"/><Relationship Id="rId45" Type="http://schemas.openxmlformats.org/officeDocument/2006/relationships/font" Target="fonts/font2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4" Type="http://schemas.openxmlformats.org/officeDocument/2006/relationships/font" Target="fonts/font2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font" Target="fonts/font24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Relationship Id="rId46" Type="http://schemas.openxmlformats.org/officeDocument/2006/relationships/presProps" Target="presProps.xml"/><Relationship Id="rId20" Type="http://schemas.openxmlformats.org/officeDocument/2006/relationships/font" Target="fonts/font1.fntdata"/><Relationship Id="rId41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9EC348-37EE-4C00-B9BD-B8726BB7892C}" type="datetimeFigureOut">
              <a:rPr lang="en-US" smtClean="0"/>
              <a:pPr/>
              <a:t>6/19/2013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BD0207-AA57-4FF3-8BAC-EFE2CA86B7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25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2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title banners_3-0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93987"/>
            <a:ext cx="7772400" cy="1470025"/>
          </a:xfrm>
        </p:spPr>
        <p:txBody>
          <a:bodyPr anchor="b"/>
          <a:lstStyle>
            <a:lvl1pPr>
              <a:defRPr>
                <a:effectLst>
                  <a:outerShdw blurRad="76200" dist="88900" dir="2700000" algn="tl" rotWithShape="0">
                    <a:prstClr val="black"/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0113" y="4339086"/>
            <a:ext cx="7082287" cy="1299713"/>
          </a:xfrm>
        </p:spPr>
        <p:txBody>
          <a:bodyPr/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2" name="TextBox 11"/>
          <p:cNvSpPr txBox="1"/>
          <p:nvPr userDrawn="1"/>
        </p:nvSpPr>
        <p:spPr>
          <a:xfrm>
            <a:off x="3605841" y="6297283"/>
            <a:ext cx="19323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www.ScaryDBA.com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 rtlCol="0"/>
          <a:lstStyle>
            <a:lvl1pPr marL="0" indent="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lang="en-US" sz="2800" b="1" dirty="0">
                <a:solidFill>
                  <a:schemeClr val="tx2"/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000" b="1">
                <a:latin typeface="Calibri" pitchFamily="34" charset="0"/>
              </a:defRPr>
            </a:lvl1pPr>
            <a:lvl2pPr>
              <a:buClrTx/>
              <a:buFont typeface="Wingdings" pitchFamily="2" charset="2"/>
              <a:buChar char="o"/>
              <a:defRPr sz="1800" b="0">
                <a:latin typeface="Calibri Light" pitchFamily="34" charset="0"/>
              </a:defRPr>
            </a:lvl2pPr>
            <a:lvl3pPr>
              <a:buClrTx/>
              <a:buFont typeface="Wingdings" pitchFamily="2" charset="2"/>
              <a:buChar char="o"/>
              <a:defRPr sz="1600" b="0">
                <a:latin typeface="Calibri Light" pitchFamily="34" charset="0"/>
              </a:defRPr>
            </a:lvl3pPr>
            <a:lvl4pPr>
              <a:buClrTx/>
              <a:buFont typeface="Wingdings" pitchFamily="2" charset="2"/>
              <a:buChar char="o"/>
              <a:defRPr sz="1400" b="0">
                <a:latin typeface="Calibri Light" pitchFamily="34" charset="0"/>
              </a:defRPr>
            </a:lvl4pPr>
            <a:lvl5pPr>
              <a:buClrTx/>
              <a:buFont typeface="Wingdings" pitchFamily="2" charset="2"/>
              <a:buChar char="o"/>
              <a:defRPr sz="1200" b="0">
                <a:latin typeface="Calibri Ligh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419600" y="21336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5943600"/>
            <a:ext cx="218077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94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48906"/>
            <a:ext cx="8229600" cy="5128404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lide banners-01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 smtClean="0"/>
              <a:t>Merry </a:t>
            </a:r>
            <a:r>
              <a:rPr lang="en-US" dirty="0" err="1" smtClean="0"/>
              <a:t>Merry</a:t>
            </a:r>
            <a:r>
              <a:rPr lang="en-US" dirty="0" smtClean="0"/>
              <a:t> Christmas and a happy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9110"/>
            <a:ext cx="8229600" cy="46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460" y="645123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1FE8AEE-6E2D-4190-B0CF-6B225853EDD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422695" y="6494735"/>
            <a:ext cx="34074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Grant Fritchey  |  www.ScaryDBA.com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A00F00"/>
          </a:solidFill>
          <a:effectLst>
            <a:outerShdw blurRad="50800" dist="38100" algn="l" rotWithShape="0">
              <a:prstClr val="black">
                <a:alpha val="3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96875" indent="-396875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" pitchFamily="2" charset="2"/>
        <a:buChar char="¤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4400" rtl="0" eaLnBrk="1" latinLnBrk="0" hangingPunct="1">
        <a:spcBef>
          <a:spcPts val="300"/>
        </a:spcBef>
        <a:buClr>
          <a:schemeClr val="accent1"/>
        </a:buClr>
        <a:buSzPct val="100000"/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341313" algn="l" defTabSz="914400" rtl="0" eaLnBrk="1" latinLnBrk="0" hangingPunct="1">
        <a:spcBef>
          <a:spcPts val="100"/>
        </a:spcBef>
        <a:buClr>
          <a:schemeClr val="accent1"/>
        </a:buClr>
        <a:buFont typeface="Corbel" pitchFamily="34" charset="0"/>
        <a:buChar char="—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2AFE7"/>
                </a:solidFill>
                <a:latin typeface="+mj-lt"/>
                <a:cs typeface="Mangal" pitchFamily="18" charset="0"/>
              </a:rPr>
              <a:t/>
            </a:r>
            <a:br>
              <a:rPr lang="en-US" dirty="0" smtClean="0">
                <a:solidFill>
                  <a:srgbClr val="22AFE7"/>
                </a:solidFill>
                <a:latin typeface="+mj-lt"/>
                <a:cs typeface="Mangal" pitchFamily="18" charset="0"/>
              </a:rPr>
            </a:br>
            <a:r>
              <a:rPr lang="en-US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j-lt"/>
                <a:cs typeface="Mangal" pitchFamily="18" charset="0"/>
              </a:rPr>
              <a:t>Tune Queries </a:t>
            </a:r>
            <a:br>
              <a:rPr lang="en-US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j-lt"/>
                <a:cs typeface="Mangal" pitchFamily="18" charset="0"/>
              </a:rPr>
            </a:br>
            <a:r>
              <a:rPr lang="en-US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j-lt"/>
                <a:cs typeface="Mangal" pitchFamily="18" charset="0"/>
              </a:rPr>
              <a:t>by Fixing Bad Parameter Sniffing</a:t>
            </a:r>
            <a:endParaRPr lang="en-US" dirty="0">
              <a:solidFill>
                <a:schemeClr val="tx2">
                  <a:lumMod val="65000"/>
                  <a:lumOff val="35000"/>
                </a:schemeClr>
              </a:solidFill>
              <a:latin typeface="+mj-lt"/>
              <a:cs typeface="Mangal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Grant Fritchey</a:t>
            </a:r>
          </a:p>
          <a:p>
            <a:r>
              <a:rPr lang="en-US" dirty="0" err="1" smtClean="0"/>
              <a:t>grant@scarydba.com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59792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OPTIMIZE FOR UNKNOWN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when you’re not sure</a:t>
            </a:r>
          </a:p>
          <a:p>
            <a:r>
              <a:rPr lang="en-US" dirty="0" smtClean="0"/>
              <a:t>Changes over time</a:t>
            </a:r>
          </a:p>
          <a:p>
            <a:r>
              <a:rPr lang="en-US" dirty="0" smtClean="0"/>
              <a:t>Produces “generic”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1442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WITH RECOMPILE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Specific every time</a:t>
            </a:r>
          </a:p>
          <a:p>
            <a:r>
              <a:rPr lang="en-US" dirty="0" smtClean="0"/>
              <a:t>Increases overhead</a:t>
            </a:r>
          </a:p>
          <a:p>
            <a:r>
              <a:rPr lang="en-US" dirty="0" smtClean="0"/>
              <a:t>May be more costly than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72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After all, it’s all about the statistics</a:t>
            </a:r>
          </a:p>
          <a:p>
            <a:r>
              <a:rPr lang="en-US" dirty="0" smtClean="0"/>
              <a:t>Stats can age w/o updating</a:t>
            </a:r>
          </a:p>
          <a:p>
            <a:r>
              <a:rPr lang="en-US" dirty="0" smtClean="0"/>
              <a:t>You may have auto-update turned off</a:t>
            </a:r>
          </a:p>
          <a:p>
            <a:r>
              <a:rPr lang="en-US" dirty="0" smtClean="0"/>
              <a:t>Sampled updates may be inadequate</a:t>
            </a:r>
          </a:p>
          <a:p>
            <a:r>
              <a:rPr lang="en-US" dirty="0" smtClean="0"/>
              <a:t>Filtered statistics may help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897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 Guides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Just a different way to use hints</a:t>
            </a:r>
          </a:p>
          <a:p>
            <a:r>
              <a:rPr lang="en-US" dirty="0" smtClean="0"/>
              <a:t>Produces whatever plan you define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87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Turn Sniffing Off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Dangerous choice</a:t>
            </a:r>
          </a:p>
          <a:p>
            <a:r>
              <a:rPr lang="en-US" dirty="0" smtClean="0"/>
              <a:t>Last for a reason</a:t>
            </a:r>
          </a:p>
          <a:p>
            <a:r>
              <a:rPr lang="en-US" smtClean="0"/>
              <a:t>Very dangerous</a:t>
            </a:r>
            <a:endParaRPr lang="en-US" dirty="0" smtClean="0"/>
          </a:p>
          <a:p>
            <a:r>
              <a:rPr lang="en-US" dirty="0" smtClean="0"/>
              <a:t>Turns it all off</a:t>
            </a:r>
          </a:p>
          <a:p>
            <a:r>
              <a:rPr lang="en-US" dirty="0" smtClean="0"/>
              <a:t>Everywhere</a:t>
            </a:r>
          </a:p>
          <a:p>
            <a:r>
              <a:rPr lang="en-US" dirty="0" smtClean="0"/>
              <a:t>Did I mention it’s dangerous?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83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Understand parameter sniffing</a:t>
            </a:r>
          </a:p>
          <a:p>
            <a:r>
              <a:rPr lang="en-US" dirty="0" smtClean="0"/>
              <a:t>Recognize bad parameter sniffing</a:t>
            </a:r>
          </a:p>
          <a:p>
            <a:r>
              <a:rPr lang="en-US" dirty="0" smtClean="0"/>
              <a:t>Learn ways to address bad parameter sniffing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08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Scarydba.com/resources</a:t>
            </a:r>
          </a:p>
          <a:p>
            <a:r>
              <a:rPr lang="en-US" dirty="0" smtClean="0"/>
              <a:t>MVP Deep Dives</a:t>
            </a:r>
            <a:r>
              <a:rPr lang="en-US" smtClean="0"/>
              <a:t>: Volume 2</a:t>
            </a:r>
            <a:endParaRPr lang="en-US" dirty="0"/>
          </a:p>
        </p:txBody>
      </p:sp>
      <p:pic>
        <p:nvPicPr>
          <p:cNvPr id="1028" name="Picture 4" descr="http://www.manning.com/delaney/delaney_cover1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5139" y="2971366"/>
            <a:ext cx="2238812" cy="28059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4775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in touch</a:t>
            </a:r>
            <a:endParaRPr lang="en-US" dirty="0"/>
          </a:p>
        </p:txBody>
      </p:sp>
      <p:pic>
        <p:nvPicPr>
          <p:cNvPr id="4" name="Picture 3" descr="Grant_RedGate Glamour shot.jpg"/>
          <p:cNvPicPr>
            <a:picLocks noChangeAspect="1"/>
          </p:cNvPicPr>
          <p:nvPr/>
        </p:nvPicPr>
        <p:blipFill>
          <a:blip r:embed="rId2" cstate="print"/>
          <a:srcRect l="30918" r="30000" b="26505"/>
          <a:stretch>
            <a:fillRect/>
          </a:stretch>
        </p:blipFill>
        <p:spPr>
          <a:xfrm>
            <a:off x="8294919" y="190659"/>
            <a:ext cx="625149" cy="7837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10135" y="397867"/>
            <a:ext cx="1564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rbel" panose="020B0503020204020204" pitchFamily="34" charset="0"/>
              </a:rPr>
              <a:t>Grant Fritchey</a:t>
            </a:r>
          </a:p>
        </p:txBody>
      </p:sp>
      <p:sp>
        <p:nvSpPr>
          <p:cNvPr id="7" name="Rectangle 6"/>
          <p:cNvSpPr/>
          <p:nvPr/>
        </p:nvSpPr>
        <p:spPr>
          <a:xfrm>
            <a:off x="3368353" y="2230016"/>
            <a:ext cx="51598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600"/>
              </a:spcAft>
            </a:pPr>
            <a:r>
              <a:rPr lang="en-US" sz="3600" dirty="0" smtClean="0">
                <a:cs typeface="Cordia New" panose="020B0304020202020204" pitchFamily="34" charset="-34"/>
              </a:rPr>
              <a:t>scarydba.com</a:t>
            </a:r>
            <a:endParaRPr lang="en-US" sz="3600" dirty="0">
              <a:cs typeface="Cordia New" panose="020B0304020202020204" pitchFamily="34" charset="-34"/>
            </a:endParaRPr>
          </a:p>
        </p:txBody>
      </p:sp>
      <p:pic>
        <p:nvPicPr>
          <p:cNvPr id="8" name="Picture 7" descr="twitt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70751" y="4390946"/>
            <a:ext cx="2060278" cy="1030139"/>
          </a:xfrm>
          <a:prstGeom prst="rect">
            <a:avLst/>
          </a:prstGeom>
        </p:spPr>
      </p:pic>
      <p:pic>
        <p:nvPicPr>
          <p:cNvPr id="9" name="Picture 8" descr="blo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70751" y="2058293"/>
            <a:ext cx="2060278" cy="1030139"/>
          </a:xfrm>
          <a:prstGeom prst="rect">
            <a:avLst/>
          </a:prstGeom>
        </p:spPr>
      </p:pic>
      <p:pic>
        <p:nvPicPr>
          <p:cNvPr id="10" name="Picture 9" descr="emai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70751" y="3224620"/>
            <a:ext cx="2060278" cy="1030139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368353" y="3429000"/>
            <a:ext cx="51598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600"/>
              </a:spcAft>
            </a:pPr>
            <a:r>
              <a:rPr lang="en-US" sz="3600" dirty="0" smtClean="0"/>
              <a:t>grant@scarydba.com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368353" y="4572000"/>
            <a:ext cx="51598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600"/>
              </a:spcAft>
            </a:pPr>
            <a:r>
              <a:rPr lang="en-US" sz="3600" dirty="0" smtClean="0"/>
              <a:t>@</a:t>
            </a:r>
            <a:r>
              <a:rPr lang="en-US" sz="3600" dirty="0" err="1" smtClean="0"/>
              <a:t>gfritchey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32943244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Understand parameter sniffing</a:t>
            </a:r>
          </a:p>
          <a:p>
            <a:r>
              <a:rPr lang="en-US" dirty="0" smtClean="0"/>
              <a:t>Recognize bad parameter sniffing</a:t>
            </a:r>
          </a:p>
          <a:p>
            <a:r>
              <a:rPr lang="en-US" dirty="0" smtClean="0"/>
              <a:t>Learn ways to address bad parameter sniffing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128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Get in touch</a:t>
            </a:r>
            <a:endParaRPr lang="en-US" dirty="0"/>
          </a:p>
        </p:txBody>
      </p:sp>
      <p:pic>
        <p:nvPicPr>
          <p:cNvPr id="4" name="Picture 3" descr="Grant_RedGate Glamour shot.jpg"/>
          <p:cNvPicPr>
            <a:picLocks noChangeAspect="1"/>
          </p:cNvPicPr>
          <p:nvPr/>
        </p:nvPicPr>
        <p:blipFill>
          <a:blip r:embed="rId2" cstate="print"/>
          <a:srcRect l="30918" r="30000" b="26505"/>
          <a:stretch>
            <a:fillRect/>
          </a:stretch>
        </p:blipFill>
        <p:spPr>
          <a:xfrm>
            <a:off x="8294919" y="190659"/>
            <a:ext cx="625149" cy="7837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10135" y="397867"/>
            <a:ext cx="1564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achet Pro Book" panose="020B0506030504020203" pitchFamily="34" charset="0"/>
              </a:rPr>
              <a:t>Grant Fritchey</a:t>
            </a:r>
          </a:p>
        </p:txBody>
      </p:sp>
      <p:sp>
        <p:nvSpPr>
          <p:cNvPr id="7" name="Rectangle 6"/>
          <p:cNvSpPr/>
          <p:nvPr/>
        </p:nvSpPr>
        <p:spPr>
          <a:xfrm>
            <a:off x="3368353" y="2230016"/>
            <a:ext cx="51598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600"/>
              </a:spcAft>
            </a:pPr>
            <a:r>
              <a:rPr lang="en-US" sz="3600" dirty="0" smtClean="0">
                <a:latin typeface="Corbel" panose="020B0503020204020204" pitchFamily="34" charset="0"/>
              </a:rPr>
              <a:t>scarydba.com</a:t>
            </a:r>
            <a:endParaRPr lang="en-US" sz="3600" dirty="0">
              <a:latin typeface="Corbel" panose="020B0503020204020204" pitchFamily="34" charset="0"/>
            </a:endParaRPr>
          </a:p>
        </p:txBody>
      </p:sp>
      <p:pic>
        <p:nvPicPr>
          <p:cNvPr id="8" name="Picture 7" descr="twitt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70751" y="4390946"/>
            <a:ext cx="2060278" cy="1030139"/>
          </a:xfrm>
          <a:prstGeom prst="rect">
            <a:avLst/>
          </a:prstGeom>
        </p:spPr>
      </p:pic>
      <p:pic>
        <p:nvPicPr>
          <p:cNvPr id="9" name="Picture 8" descr="blo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70751" y="2058293"/>
            <a:ext cx="2060278" cy="1030139"/>
          </a:xfrm>
          <a:prstGeom prst="rect">
            <a:avLst/>
          </a:prstGeom>
        </p:spPr>
      </p:pic>
      <p:pic>
        <p:nvPicPr>
          <p:cNvPr id="10" name="Picture 9" descr="emai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70751" y="3224620"/>
            <a:ext cx="2060278" cy="1030139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368353" y="3429000"/>
            <a:ext cx="51598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600"/>
              </a:spcAft>
            </a:pPr>
            <a:r>
              <a:rPr lang="en-US" sz="3600" dirty="0" smtClean="0">
                <a:latin typeface="Corbel" panose="020B0503020204020204" pitchFamily="34" charset="0"/>
              </a:rPr>
              <a:t>grant@scarydba.com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368353" y="4572000"/>
            <a:ext cx="51598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600"/>
              </a:spcAft>
            </a:pPr>
            <a:r>
              <a:rPr lang="en-US" sz="3600" dirty="0" smtClean="0">
                <a:latin typeface="Corbel" panose="020B0503020204020204" pitchFamily="34" charset="0"/>
              </a:rPr>
              <a:t>@</a:t>
            </a:r>
            <a:r>
              <a:rPr lang="en-US" sz="3600" dirty="0" err="1" smtClean="0">
                <a:latin typeface="Corbel" panose="020B0503020204020204" pitchFamily="34" charset="0"/>
              </a:rPr>
              <a:t>gfritchey</a:t>
            </a:r>
            <a:endParaRPr lang="en-US" sz="3600" dirty="0"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94124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Parameter Sniffing</a:t>
            </a:r>
          </a:p>
          <a:p>
            <a:r>
              <a:rPr lang="en-US" dirty="0" smtClean="0"/>
              <a:t>Bad Parameter Sniffing</a:t>
            </a:r>
          </a:p>
          <a:p>
            <a:r>
              <a:rPr lang="en-US" dirty="0" smtClean="0"/>
              <a:t>Local Variables</a:t>
            </a:r>
          </a:p>
          <a:p>
            <a:r>
              <a:rPr lang="en-US" dirty="0" smtClean="0"/>
              <a:t>Variable Sniffing</a:t>
            </a:r>
          </a:p>
          <a:p>
            <a:r>
              <a:rPr lang="en-US" dirty="0" smtClean="0"/>
              <a:t>OPTIMIZE FOR &lt;value&gt;</a:t>
            </a:r>
          </a:p>
          <a:p>
            <a:r>
              <a:rPr lang="en-US" dirty="0" smtClean="0"/>
              <a:t>OPTIMIZE FOR UNKOWN</a:t>
            </a:r>
          </a:p>
          <a:p>
            <a:r>
              <a:rPr lang="en-US" dirty="0" smtClean="0"/>
              <a:t>WITH RECOMPILE</a:t>
            </a:r>
          </a:p>
          <a:p>
            <a:r>
              <a:rPr lang="en-US" dirty="0"/>
              <a:t>Statistics</a:t>
            </a:r>
          </a:p>
          <a:p>
            <a:r>
              <a:rPr lang="en-US" dirty="0"/>
              <a:t>Plan Guides</a:t>
            </a:r>
          </a:p>
          <a:p>
            <a:r>
              <a:rPr lang="en-US" dirty="0" smtClean="0"/>
              <a:t>Turning Parameter Sniffing Off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33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Parameter Sniffing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It’s a good thing… except when it isn’t</a:t>
            </a:r>
          </a:p>
          <a:p>
            <a:r>
              <a:rPr lang="en-US" dirty="0" smtClean="0"/>
              <a:t>Automatic</a:t>
            </a:r>
          </a:p>
          <a:p>
            <a:r>
              <a:rPr lang="en-US" dirty="0" smtClean="0"/>
              <a:t>Only works on parameters (with an exception)</a:t>
            </a:r>
          </a:p>
          <a:p>
            <a:r>
              <a:rPr lang="en-US" dirty="0" smtClean="0"/>
              <a:t>It’s all about statistics</a:t>
            </a:r>
          </a:p>
          <a:p>
            <a:pPr lvl="1"/>
            <a:r>
              <a:rPr lang="en-US" dirty="0" smtClean="0"/>
              <a:t>Average vs. Specific</a:t>
            </a:r>
          </a:p>
          <a:p>
            <a:r>
              <a:rPr lang="en-US" dirty="0" smtClean="0"/>
              <a:t>Parameter list in execution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58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Bad Parameter Sniffing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Differentiate from parameter sniffing</a:t>
            </a:r>
          </a:p>
          <a:p>
            <a:r>
              <a:rPr lang="en-US" dirty="0" smtClean="0"/>
              <a:t>Still about statistics</a:t>
            </a:r>
          </a:p>
          <a:p>
            <a:r>
              <a:rPr lang="en-US" dirty="0" smtClean="0"/>
              <a:t>Intermittent</a:t>
            </a:r>
          </a:p>
          <a:p>
            <a:r>
              <a:rPr lang="en-US" dirty="0" smtClean="0"/>
              <a:t>Different plans</a:t>
            </a:r>
          </a:p>
          <a:p>
            <a:r>
              <a:rPr lang="en-US" dirty="0" smtClean="0"/>
              <a:t>Focus on the compiled value</a:t>
            </a:r>
          </a:p>
          <a:p>
            <a:r>
              <a:rPr lang="en-US" dirty="0" smtClean="0"/>
              <a:t>Compare to runtime</a:t>
            </a:r>
          </a:p>
          <a:p>
            <a:r>
              <a:rPr lang="en-US" dirty="0" smtClean="0"/>
              <a:t>When it’s bad, it’s very bad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92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Local Variables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Eliminate parameters</a:t>
            </a:r>
          </a:p>
          <a:p>
            <a:r>
              <a:rPr lang="en-US" dirty="0" smtClean="0"/>
              <a:t>Turn parameters into local variables</a:t>
            </a:r>
          </a:p>
          <a:p>
            <a:r>
              <a:rPr lang="en-US" dirty="0" smtClean="0"/>
              <a:t>Produces “generic”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54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Variable Sniffing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exception </a:t>
            </a:r>
            <a:r>
              <a:rPr lang="en-US" smtClean="0"/>
              <a:t>to parameters</a:t>
            </a:r>
            <a:endParaRPr lang="en-US" dirty="0" smtClean="0"/>
          </a:p>
          <a:p>
            <a:r>
              <a:rPr lang="en-US" dirty="0" smtClean="0"/>
              <a:t>Same process</a:t>
            </a:r>
          </a:p>
          <a:p>
            <a:r>
              <a:rPr lang="en-US" dirty="0" smtClean="0"/>
              <a:t>Only works in a recompile situation</a:t>
            </a:r>
          </a:p>
          <a:p>
            <a:r>
              <a:rPr lang="en-US" dirty="0" smtClean="0"/>
              <a:t>Invisible killer or guardian angel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566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OPTIMIZE FOR &lt;value&gt;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Specific and accurate</a:t>
            </a:r>
          </a:p>
          <a:p>
            <a:r>
              <a:rPr lang="en-US" dirty="0" smtClean="0"/>
              <a:t>Changes over time</a:t>
            </a:r>
          </a:p>
          <a:p>
            <a:r>
              <a:rPr lang="en-US" dirty="0" smtClean="0"/>
              <a:t>Produces “precise”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43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Scary DBA">
      <a:dk1>
        <a:srgbClr val="000000"/>
      </a:dk1>
      <a:lt1>
        <a:srgbClr val="FFFFFF"/>
      </a:lt1>
      <a:dk2>
        <a:srgbClr val="3F3F3F"/>
      </a:dk2>
      <a:lt2>
        <a:srgbClr val="E1E1E1"/>
      </a:lt2>
      <a:accent1>
        <a:srgbClr val="A00F00"/>
      </a:accent1>
      <a:accent2>
        <a:srgbClr val="CC6600"/>
      </a:accent2>
      <a:accent3>
        <a:srgbClr val="669933"/>
      </a:accent3>
      <a:accent4>
        <a:srgbClr val="7477F2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ustom 1">
      <a:majorFont>
        <a:latin typeface="AmerType Md BT"/>
        <a:ea typeface=""/>
        <a:cs typeface=""/>
      </a:majorFont>
      <a:minorFont>
        <a:latin typeface="Corbe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291</Words>
  <Application>Microsoft Office PowerPoint</Application>
  <PresentationFormat>On-screen Show (4:3)</PresentationFormat>
  <Paragraphs>88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9" baseType="lpstr">
      <vt:lpstr>AmerType Md BT</vt:lpstr>
      <vt:lpstr>Calibri Light</vt:lpstr>
      <vt:lpstr>Cordia New</vt:lpstr>
      <vt:lpstr>Mangal</vt:lpstr>
      <vt:lpstr>Segoe UI</vt:lpstr>
      <vt:lpstr>Cachet Pro Book</vt:lpstr>
      <vt:lpstr>Cambria</vt:lpstr>
      <vt:lpstr>Corbel</vt:lpstr>
      <vt:lpstr>Calibri</vt:lpstr>
      <vt:lpstr>Wingdings</vt:lpstr>
      <vt:lpstr>Arial</vt:lpstr>
      <vt:lpstr>Office Theme</vt:lpstr>
      <vt:lpstr> Tune Queries  by Fixing Bad Parameter Sniffing</vt:lpstr>
      <vt:lpstr>Goals</vt:lpstr>
      <vt:lpstr>Get in touch</vt:lpstr>
      <vt:lpstr>Agenda</vt:lpstr>
      <vt:lpstr>Parameter Sniffing</vt:lpstr>
      <vt:lpstr>Bad Parameter Sniffing</vt:lpstr>
      <vt:lpstr>Local Variables</vt:lpstr>
      <vt:lpstr>Variable Sniffing</vt:lpstr>
      <vt:lpstr>OPTIMIZE FOR &lt;value&gt;</vt:lpstr>
      <vt:lpstr>OPTIMIZE FOR UNKNOWN</vt:lpstr>
      <vt:lpstr>WITH RECOMPILE</vt:lpstr>
      <vt:lpstr>Statistics</vt:lpstr>
      <vt:lpstr>Plan Guides</vt:lpstr>
      <vt:lpstr>Turn Sniffing Off</vt:lpstr>
      <vt:lpstr>Goals</vt:lpstr>
      <vt:lpstr>Resources</vt:lpstr>
      <vt:lpstr>Get in touch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Michele Grondin</dc:creator>
  <cp:lastModifiedBy>Grant Fritchey</cp:lastModifiedBy>
  <cp:revision>30</cp:revision>
  <dcterms:created xsi:type="dcterms:W3CDTF">2010-12-04T21:29:35Z</dcterms:created>
  <dcterms:modified xsi:type="dcterms:W3CDTF">2013-06-19T12:53:00Z</dcterms:modified>
</cp:coreProperties>
</file>